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Branded Fuel Cards (Closed-Loop)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41</c:v>
                </c:pt>
                <c:pt idx="2">
                  <c:v>48</c:v>
                </c:pt>
                <c:pt idx="3">
                  <c:v>41</c:v>
                </c:pt>
                <c:pt idx="4">
                  <c:v>43</c:v>
                </c:pt>
                <c:pt idx="5">
                  <c:v>45</c:v>
                </c:pt>
                <c:pt idx="6">
                  <c:v>46</c:v>
                </c:pt>
                <c:pt idx="7">
                  <c:v>40</c:v>
                </c:pt>
                <c:pt idx="8">
                  <c:v>50</c:v>
                </c:pt>
                <c:pt idx="9">
                  <c:v>43</c:v>
                </c:pt>
                <c:pt idx="10">
                  <c:v>45</c:v>
                </c:pt>
                <c:pt idx="11">
                  <c:v>46</c:v>
                </c:pt>
                <c:pt idx="12">
                  <c:v>46</c:v>
                </c:pt>
                <c:pt idx="13">
                  <c:v>42</c:v>
                </c:pt>
              </c:numCache>
            </c:numRef>
          </c:val>
        </c:ser>
        <c:ser>
          <c:idx val="1"/>
          <c:order val="1"/>
          <c:tx>
            <c:strRef>
              <c:f>Sheet1!$C$1</c:f>
              <c:strCache>
                <c:ptCount val="1"/>
                <c:pt idx="0">
                  <c:v>Universal Fuel Cards (Open-Loop)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31</c:v>
                </c:pt>
                <c:pt idx="3">
                  <c:v>32</c:v>
                </c:pt>
                <c:pt idx="4">
                  <c:v>28</c:v>
                </c:pt>
                <c:pt idx="5">
                  <c:v>34</c:v>
                </c:pt>
                <c:pt idx="6">
                  <c:v>34</c:v>
                </c:pt>
                <c:pt idx="7">
                  <c:v>25</c:v>
                </c:pt>
                <c:pt idx="8">
                  <c:v>28</c:v>
                </c:pt>
                <c:pt idx="9">
                  <c:v>28</c:v>
                </c:pt>
                <c:pt idx="10">
                  <c:v>27</c:v>
                </c:pt>
                <c:pt idx="11">
                  <c:v>25</c:v>
                </c:pt>
                <c:pt idx="12">
                  <c:v>33</c:v>
                </c:pt>
                <c:pt idx="13">
                  <c:v>35</c:v>
                </c:pt>
              </c:numCache>
            </c:numRef>
          </c:val>
        </c:ser>
        <c:ser>
          <c:idx val="2"/>
          <c:order val="2"/>
          <c:tx>
            <c:strRef>
              <c:f>Sheet1!$D$1</c:f>
              <c:strCache>
                <c:ptCount val="1"/>
                <c:pt idx="0">
                  <c:v>Merchant Fuel Cards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20</c:v>
                </c:pt>
                <c:pt idx="2">
                  <c:v>23</c:v>
                </c:pt>
                <c:pt idx="3">
                  <c:v>17</c:v>
                </c:pt>
                <c:pt idx="4">
                  <c:v>16</c:v>
                </c:pt>
                <c:pt idx="5">
                  <c:v>18</c:v>
                </c:pt>
                <c:pt idx="6">
                  <c:v>17</c:v>
                </c:pt>
                <c:pt idx="7">
                  <c:v>24</c:v>
                </c:pt>
                <c:pt idx="8">
                  <c:v>21</c:v>
                </c:pt>
                <c:pt idx="9">
                  <c:v>23</c:v>
                </c:pt>
                <c:pt idx="10">
                  <c:v>23</c:v>
                </c:pt>
                <c:pt idx="11">
                  <c:v>25</c:v>
                </c:pt>
                <c:pt idx="12">
                  <c:v>23</c:v>
                </c:pt>
                <c:pt idx="13">
                  <c:v>21</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12</c:v>
                </c:pt>
                <c:pt idx="1">
                  <c:v>25</c:v>
                </c:pt>
                <c:pt idx="2">
                  <c:v>11</c:v>
                </c:pt>
                <c:pt idx="3">
                  <c:v>17</c:v>
                </c:pt>
                <c:pt idx="4">
                  <c:v>9</c:v>
                </c:pt>
                <c:pt idx="5">
                  <c:v>15</c:v>
                </c:pt>
                <c:pt idx="6">
                  <c:v>12</c:v>
                </c:pt>
                <c:pt idx="7">
                  <c:v>19</c:v>
                </c:pt>
                <c:pt idx="8">
                  <c:v>17</c:v>
                </c:pt>
                <c:pt idx="9">
                  <c:v>6</c:v>
                </c:pt>
                <c:pt idx="10">
                  <c:v>5</c:v>
                </c:pt>
                <c:pt idx="11">
                  <c:v>11</c:v>
                </c:pt>
                <c:pt idx="12">
                  <c:v>12</c:v>
                </c:pt>
                <c:pt idx="13">
                  <c:v>23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Branded Fuel Cards (Closed-Loop)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50</c:v>
                </c:pt>
                <c:pt idx="2">
                  <c:v>45</c:v>
                </c:pt>
                <c:pt idx="3">
                  <c:v>43</c:v>
                </c:pt>
                <c:pt idx="4">
                  <c:v>50</c:v>
                </c:pt>
                <c:pt idx="5">
                  <c:v>50</c:v>
                </c:pt>
                <c:pt idx="6">
                  <c:v>46</c:v>
                </c:pt>
                <c:pt idx="7">
                  <c:v>45</c:v>
                </c:pt>
                <c:pt idx="8">
                  <c:v>41</c:v>
                </c:pt>
                <c:pt idx="9">
                  <c:v>47</c:v>
                </c:pt>
                <c:pt idx="10">
                  <c:v>46</c:v>
                </c:pt>
                <c:pt idx="11">
                  <c:v>43</c:v>
                </c:pt>
                <c:pt idx="12">
                  <c:v>45</c:v>
                </c:pt>
                <c:pt idx="13">
                  <c:v>40</c:v>
                </c:pt>
              </c:numCache>
            </c:numRef>
          </c:val>
        </c:ser>
        <c:ser>
          <c:idx val="1"/>
          <c:order val="1"/>
          <c:tx>
            <c:strRef>
              <c:f>Sheet1!$C$1</c:f>
              <c:strCache>
                <c:ptCount val="1"/>
                <c:pt idx="0">
                  <c:v>Universal Fuel Cards (Open-Loop)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27</c:v>
                </c:pt>
                <c:pt idx="2">
                  <c:v>26</c:v>
                </c:pt>
                <c:pt idx="3">
                  <c:v>25</c:v>
                </c:pt>
                <c:pt idx="4">
                  <c:v>35</c:v>
                </c:pt>
                <c:pt idx="5">
                  <c:v>33</c:v>
                </c:pt>
                <c:pt idx="6">
                  <c:v>34</c:v>
                </c:pt>
                <c:pt idx="7">
                  <c:v>28</c:v>
                </c:pt>
                <c:pt idx="8">
                  <c:v>26</c:v>
                </c:pt>
                <c:pt idx="9">
                  <c:v>29</c:v>
                </c:pt>
                <c:pt idx="10">
                  <c:v>34</c:v>
                </c:pt>
                <c:pt idx="11">
                  <c:v>30</c:v>
                </c:pt>
                <c:pt idx="12">
                  <c:v>34</c:v>
                </c:pt>
                <c:pt idx="13">
                  <c:v>28</c:v>
                </c:pt>
              </c:numCache>
            </c:numRef>
          </c:val>
        </c:ser>
        <c:ser>
          <c:idx val="2"/>
          <c:order val="2"/>
          <c:tx>
            <c:strRef>
              <c:f>Sheet1!$D$1</c:f>
              <c:strCache>
                <c:ptCount val="1"/>
                <c:pt idx="0">
                  <c:v>Merchant Fuel Cards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21</c:v>
                </c:pt>
                <c:pt idx="1">
                  <c:v>22</c:v>
                </c:pt>
                <c:pt idx="2">
                  <c:v>21</c:v>
                </c:pt>
                <c:pt idx="3">
                  <c:v>21</c:v>
                </c:pt>
                <c:pt idx="4">
                  <c:v>15</c:v>
                </c:pt>
                <c:pt idx="5">
                  <c:v>18</c:v>
                </c:pt>
                <c:pt idx="6">
                  <c:v>19</c:v>
                </c:pt>
                <c:pt idx="7">
                  <c:v>20</c:v>
                </c:pt>
                <c:pt idx="8">
                  <c:v>20</c:v>
                </c:pt>
                <c:pt idx="9">
                  <c:v>21</c:v>
                </c:pt>
                <c:pt idx="10">
                  <c:v>18</c:v>
                </c:pt>
                <c:pt idx="11">
                  <c:v>23</c:v>
                </c:pt>
                <c:pt idx="12">
                  <c:v>15</c:v>
                </c:pt>
                <c:pt idx="13">
                  <c:v>21</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16</c:v>
                </c:pt>
                <c:pt idx="1">
                  <c:v>10</c:v>
                </c:pt>
                <c:pt idx="2">
                  <c:v>15</c:v>
                </c:pt>
                <c:pt idx="3">
                  <c:v>6</c:v>
                </c:pt>
                <c:pt idx="4">
                  <c:v>13</c:v>
                </c:pt>
                <c:pt idx="5">
                  <c:v>21</c:v>
                </c:pt>
                <c:pt idx="6">
                  <c:v>11</c:v>
                </c:pt>
                <c:pt idx="7">
                  <c:v>6</c:v>
                </c:pt>
                <c:pt idx="8">
                  <c:v>22</c:v>
                </c:pt>
                <c:pt idx="9">
                  <c:v>25</c:v>
                </c:pt>
                <c:pt idx="10">
                  <c:v>19</c:v>
                </c:pt>
                <c:pt idx="11">
                  <c:v>19</c:v>
                </c:pt>
                <c:pt idx="12">
                  <c:v>15</c:v>
                </c:pt>
                <c:pt idx="13">
                  <c:v>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Branded Fuel Cards (Closed-Loop)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47</c:v>
                </c:pt>
                <c:pt idx="2">
                  <c:v>42</c:v>
                </c:pt>
                <c:pt idx="3">
                  <c:v>42</c:v>
                </c:pt>
                <c:pt idx="4">
                  <c:v>50</c:v>
                </c:pt>
                <c:pt idx="5">
                  <c:v>41</c:v>
                </c:pt>
                <c:pt idx="6">
                  <c:v>50</c:v>
                </c:pt>
                <c:pt idx="7">
                  <c:v>44</c:v>
                </c:pt>
                <c:pt idx="8">
                  <c:v>47</c:v>
                </c:pt>
                <c:pt idx="9">
                  <c:v>50</c:v>
                </c:pt>
                <c:pt idx="10">
                  <c:v>46</c:v>
                </c:pt>
                <c:pt idx="11">
                  <c:v>44</c:v>
                </c:pt>
                <c:pt idx="12">
                  <c:v>42</c:v>
                </c:pt>
                <c:pt idx="13">
                  <c:v>48</c:v>
                </c:pt>
              </c:numCache>
            </c:numRef>
          </c:val>
        </c:ser>
        <c:ser>
          <c:idx val="1"/>
          <c:order val="1"/>
          <c:tx>
            <c:strRef>
              <c:f>Sheet1!$C$1</c:f>
              <c:strCache>
                <c:ptCount val="1"/>
                <c:pt idx="0">
                  <c:v>Universal Fuel Cards (Open-Loop)</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28</c:v>
                </c:pt>
                <c:pt idx="2">
                  <c:v>34</c:v>
                </c:pt>
                <c:pt idx="3">
                  <c:v>27</c:v>
                </c:pt>
                <c:pt idx="4">
                  <c:v>27</c:v>
                </c:pt>
                <c:pt idx="5">
                  <c:v>27</c:v>
                </c:pt>
                <c:pt idx="6">
                  <c:v>30</c:v>
                </c:pt>
                <c:pt idx="7">
                  <c:v>31</c:v>
                </c:pt>
                <c:pt idx="8">
                  <c:v>33</c:v>
                </c:pt>
                <c:pt idx="9">
                  <c:v>28</c:v>
                </c:pt>
                <c:pt idx="10">
                  <c:v>28</c:v>
                </c:pt>
                <c:pt idx="11">
                  <c:v>28</c:v>
                </c:pt>
                <c:pt idx="12">
                  <c:v>33</c:v>
                </c:pt>
                <c:pt idx="13">
                  <c:v>31</c:v>
                </c:pt>
              </c:numCache>
            </c:numRef>
          </c:val>
        </c:ser>
        <c:ser>
          <c:idx val="2"/>
          <c:order val="2"/>
          <c:tx>
            <c:strRef>
              <c:f>Sheet1!$D$1</c:f>
              <c:strCache>
                <c:ptCount val="1"/>
                <c:pt idx="0">
                  <c:v>Merchant Fuel Cards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22</c:v>
                </c:pt>
                <c:pt idx="2">
                  <c:v>24</c:v>
                </c:pt>
                <c:pt idx="3">
                  <c:v>21</c:v>
                </c:pt>
                <c:pt idx="4">
                  <c:v>25</c:v>
                </c:pt>
                <c:pt idx="5">
                  <c:v>22</c:v>
                </c:pt>
                <c:pt idx="6">
                  <c:v>22</c:v>
                </c:pt>
                <c:pt idx="7">
                  <c:v>15</c:v>
                </c:pt>
                <c:pt idx="8">
                  <c:v>17</c:v>
                </c:pt>
                <c:pt idx="9">
                  <c:v>16</c:v>
                </c:pt>
                <c:pt idx="10">
                  <c:v>21</c:v>
                </c:pt>
                <c:pt idx="11">
                  <c:v>24</c:v>
                </c:pt>
                <c:pt idx="12">
                  <c:v>25</c:v>
                </c:pt>
                <c:pt idx="13">
                  <c:v>18</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8</c:v>
                </c:pt>
                <c:pt idx="1">
                  <c:v>15</c:v>
                </c:pt>
                <c:pt idx="2">
                  <c:v>14</c:v>
                </c:pt>
                <c:pt idx="3">
                  <c:v>16</c:v>
                </c:pt>
                <c:pt idx="4">
                  <c:v>9</c:v>
                </c:pt>
                <c:pt idx="5">
                  <c:v>12</c:v>
                </c:pt>
                <c:pt idx="6">
                  <c:v>25</c:v>
                </c:pt>
                <c:pt idx="7">
                  <c:v>18</c:v>
                </c:pt>
                <c:pt idx="8">
                  <c:v>15</c:v>
                </c:pt>
                <c:pt idx="9">
                  <c:v>10</c:v>
                </c:pt>
                <c:pt idx="10">
                  <c:v>7</c:v>
                </c:pt>
                <c:pt idx="11">
                  <c:v>21</c:v>
                </c:pt>
                <c:pt idx="12">
                  <c:v>24</c:v>
                </c:pt>
                <c:pt idx="13">
                  <c:v>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386</c:v>
                </c:pt>
                <c:pt idx="1">
                  <c:v>317</c:v>
                </c:pt>
                <c:pt idx="2">
                  <c:v>335</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Card Type: Branded Fuel Cards (Closed-Loop), Universal Fuel Cards (Open-Loop), Merchant Fuel Cards, Hybrid cards
Vehicle Type: Heavy Fleet, Medium Fleet, Light Fleet
Technology: Smart Cards, Standard Cards
Fleet Operator: Truck Fleet Operators, Business Fleets, Construction Fleets, Others
Subscription Type: Basic Subscription, Premium Subscription, Fleet Subscription, Individual Subscription, Corporate Subscription, Business Subscription, Enterprise Subscription, Others
Fuel Type: Diesel, Petrol / Gasoline, Others
Application: Fuel Refill, Parking, Vehicle Service, Toll Charge, Others
Sales Channel: Direct Sale, Online Sales, Third-Party Distributors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Fuel Cards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National Association of Fleet Administrators (NAFA)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Cleaner Production</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Fuel Tax Association (IFTA)</a:t>
                      </a:r>
                    </a:p>
                  </a:txBody>
                  <a:tcPr marL="9525" marR="9525" marT="9525" marB="0" anchor="ctr"/>
                </a:tc>
                <a:tc>
                  <a:txBody>
                    <a:bodyPr/>
                    <a:lstStyle/>
                    <a:p>
                      <a:pPr marL="91440" algn="l" fontAlgn="b"/>
                      <a:r>
                        <a:rPr lang="en-US" sz="1100" kern="1200" dirty="0">
                          <a:solidFill>
                            <a:schemeClr val="dk1"/>
                          </a:solidFill>
                          <a:latin typeface="+mn-lt"/>
                          <a:ea typeface="+mn-ea"/>
                          <a:cs typeface="+mn-cs"/>
                        </a:rPr>
                        <a:t>Energy Policy</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Trucking Associations (ATA)</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A: Policy and Practice</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Fleet Management Association (FMA)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Fuel Card Association (EFCA)</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Transportation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Fuel Cards market is anticipated to witness significant growth from 2019 to 2032. The market generated substantial revenue in the past and is set to observe a high CAGR over the forecast period. The fuel cards industry's growth can largely be credited to the rising demand for cashless fuel transactions worldwide. The increase in mobile-based payment methods also heavily contributes to the escalating demand. By 2032, it is projected that the global fuel cards market will have gained a substantial boost in market share, driven by the advent of technological advancements, especially in emerging regions. The robust growth will significantly impact market revenue, marking a transformation in global digital transactions, specifically in the fuel industry.</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Fuel Cards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804.6</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2168.2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fuel cards market is significantly driven by technological advancements. The implementation of chip-enabled cards and near field communication technologies offer secure transactions and prevent fraudulent activities, attracting a larger consumer base. Additionally, integration of telematics and fuel card data provides businesses with valuable insights into fleet operations, enhancing efficiency and cost effectiveness, hence promoting market growth. Increased instances of digitalization and emerging fintech trends also contribute to this market escalation.
Government Initiatives and Corporate Demand: Besides technological evolution, government initiatives to promote cashless transactions greatly enable the market. Fuel cards increase transparency in financial operations and enhance tax administration, aligning with government objectives in many countries. Concurrently, increasing corporate demand for accurate and efficient tracking of fuel expenditures also stimulates market expansion. Businesses prioritize fuel cards to streamline expense management processes and increase operational efficiency. These variegated demands play pivotal roles in bolstering the global market for fuel cards.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Fuel Cards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Fuel Cards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804.6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Fuel Cards Market,2032 </a:t>
            </a:r>
          </a:p>
          <a:p>
            <a:pPr algn="ctr">
              <a:lnSpc>
                <a:spcPct val="150000"/>
              </a:lnSpc>
            </a:pPr>
            <a:r>
              <a:rPr lang="en-US" sz="900" b="1" i="0" u="none" strike="noStrike" baseline="0" dirty="0">
                <a:solidFill>
                  <a:schemeClr val="tx1"/>
                </a:solidFill>
              </a:rPr>
              <a:t>2168.2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Fuel Cards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escalating growth of the card industry is becoming a significant driver for the global fuel card market. As the digital era evolves, numerous advancements, such as heightened security measures and streamlined transactions, are being adopted in the card industry. This has led to an increasing preference for cashless transactions, thereby providing impetus to the use of fuel cards. The fuel cards, which help in effective management of vehicle expenses, are extensively embraced in various sectors, creating a positive impact on market growth.
Moreover, the expanding card type industry is also opening up diverse opportunities for the fuel card market. As companies are continuously innovating their strategies to promote the use of cards, the introduction of rewards and benefits with fuel cards is attracting a larger consumer base. Furthermore, the compatibility of these fuel cards with various fuel stations aligns with the demand for convenience and efficiency. Therefore, the rising expansion and developments in the card industry are significantly propelling the growth of the global fuel card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fuel cards market is currently experiencing significant growth, providing operational efficiency and convenience to end-users. However, the high initial investment required for setting up the infrastructure, technology, and systems necessary for the operation and maintenance of fuel card services poses a significant challenge to market growth. These capital-intensive costs can be prohibitive for new entrants or smaller businesses, thereby limiting competition and dampening growth potential.
Furthermore, the adoption of fuel cards also involves substantial setup costs for end-users, including procurement, employee training, software integration, and maintenance. These expenses may deter many potential users who otherwise could benefit from fuel cards usage for fuel management. As a result, these high upfront costs could be a barrier to larger market penetration and growth in the global fuel cards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Fuel Cards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CARD TYPE</a:t>
            </a:r>
          </a:p>
        </p:txBody>
      </p:sp>
      <p:sp>
        <p:nvSpPr>
          <p:cNvPr id="51" name="Rectangle 50"/>
          <p:cNvSpPr/>
          <p:nvPr/>
        </p:nvSpPr>
        <p:spPr>
          <a:xfrm>
            <a:off x="457200"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Branded Fuel Cards (Closed-Loop)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Universal Fuel Cards (Open-Loop)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Merchant Fuel Cards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 cards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3" name="Rectangle 52"/>
          <p:cNvSpPr/>
          <p:nvPr/>
        </p:nvSpPr>
        <p:spPr>
          <a:xfrm>
            <a:off x="2749296"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Heavy Fleet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Medium Fleet</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Light Fleet</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Smart Cards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Standard Cards</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FLEET OPERATOR</a:t>
            </a:r>
          </a:p>
        </p:txBody>
      </p:sp>
      <p:sp>
        <p:nvSpPr>
          <p:cNvPr id="57" name="Rectangle 56"/>
          <p:cNvSpPr/>
          <p:nvPr/>
        </p:nvSpPr>
        <p:spPr>
          <a:xfrm>
            <a:off x="7333488"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Truck Fleet Operators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Business Fleets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Construction Fleets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SUBSCRIPTION TYPE</a:t>
            </a:r>
          </a:p>
        </p:txBody>
      </p:sp>
      <p:sp>
        <p:nvSpPr>
          <p:cNvPr id="59" name="Rectangle 58"/>
          <p:cNvSpPr/>
          <p:nvPr/>
        </p:nvSpPr>
        <p:spPr>
          <a:xfrm>
            <a:off x="9625584" y="2103120"/>
            <a:ext cx="2109216" cy="179405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Basic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Premium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Fleet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Individual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Corporate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Business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Enterprise Subscription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60" name="Rounded Rectangle 59"/>
          <p:cNvSpPr/>
          <p:nvPr/>
        </p:nvSpPr>
        <p:spPr>
          <a:xfrm>
            <a:off x="2749296" y="3897172"/>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FUEL TYPE</a:t>
            </a:r>
          </a:p>
        </p:txBody>
      </p:sp>
      <p:sp>
        <p:nvSpPr>
          <p:cNvPr id="61" name="Rectangle 60"/>
          <p:cNvSpPr/>
          <p:nvPr/>
        </p:nvSpPr>
        <p:spPr>
          <a:xfrm>
            <a:off x="2749296" y="4171492"/>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Diesel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Petrol / Gasoline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62" name="Rounded Rectangle 61"/>
          <p:cNvSpPr/>
          <p:nvPr/>
        </p:nvSpPr>
        <p:spPr>
          <a:xfrm>
            <a:off x="5041392" y="3897172"/>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63" name="Rectangle 62"/>
          <p:cNvSpPr/>
          <p:nvPr/>
        </p:nvSpPr>
        <p:spPr>
          <a:xfrm>
            <a:off x="5041392" y="4171492"/>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Fuel Refill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Parking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Vehicle Service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Toll Charge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64" name="Rounded Rectangle 63"/>
          <p:cNvSpPr/>
          <p:nvPr/>
        </p:nvSpPr>
        <p:spPr>
          <a:xfrm>
            <a:off x="7333488" y="3897172"/>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SALES CHANNEL</a:t>
            </a:r>
          </a:p>
        </p:txBody>
      </p:sp>
      <p:sp>
        <p:nvSpPr>
          <p:cNvPr id="65" name="Rectangle 64"/>
          <p:cNvSpPr/>
          <p:nvPr/>
        </p:nvSpPr>
        <p:spPr>
          <a:xfrm>
            <a:off x="7333488" y="4171492"/>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Direct Sale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Online Sales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Third-Party Distributors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Card Type,
By Vehicle Type,
By Technology,
By Fleet Operator,
By Subscription Type,
By Fuel Type,
By Application,
By Sales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Card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Fuel Cards Market SIZE,  BY Card Type,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Branded Fuel Cards (Closed-Loop)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Universal Fuel Cards (Open-Loop)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Merchant Fuel Cards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Fuel Cards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Card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Fuel Cards Market SIZE,  BY Card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Branded Fuel Cards (Closed-Loop)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Universal Fuel Cards (Open-Loop)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Merchant Fuel Cards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Card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Fuel Cards Market SIZE,  BY Card Type,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Branded Fuel Cards (Closed-Loop)</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Universal Fuel Cards (Open-Loop)</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Merchant Fuel Cards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Fuel Cards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Fuel Cards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Shell International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The Hague, Netherlands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83,000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317</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70+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1907</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Fuel Cards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Shell International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1907</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The Hague, Netherlands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335</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83,000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https://www.shell.com/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Shell International, also known as Royal Dutch Shell, is a multinational oil and gas company that operates in all areas of the oil and gas industry, including exploration, production, refining, distribution, and marketing. With its headquarters in The Hague, Netherlands, Shell operates in more than 70 countries and territories globally. The company offers fuel cards as a part of its diverse product range to assist businesses in managing their corporate fuel consumption more effectively. The Shell fuel card is a convenient and secure way to pay for fuel, offering detailed reporting and analysis tools to assist businesses with better fuel management. Established in 1907, Shell remains an innovate force in the energy industry, consistently ranked among the world's most valuable brands.</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Fuel Cards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Shell International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Shell International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Shell International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Shell International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Fuel Cards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Fuel Cards Market Size by Card Type (2025-2032)</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Branded Fuel Cards (Closed-Loop)</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Universal Fuel Cards (Open-Loop)</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6.3. Merchant Fuel Cards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6.4. Hybrid cards</a:t>
                      </a:r>
                    </a:p>
                  </a:txBody>
                  <a:tcPr>
                    <a:noFill/>
                    <a:lnL>
                      <a:noFill/>
                    </a:lnL>
                    <a:lnR>
                      <a:noFill/>
                    </a:lnR>
                    <a:lnT>
                      <a:noFill/>
                    </a:lnT>
                    <a:lnB>
                      <a:noFill/>
                    </a:lnB>
                  </a:tcPr>
                </a:tc>
                <a:tc>
                  <a:txBody>
                    <a:bodyPr/>
                    <a:lstStyle/>
                    <a:p>
                      <a:pPr>
                        <a:defRPr sz="1100" b="0">
                          <a:solidFill>
                            <a:srgbClr val="000000"/>
                          </a:solidFill>
                          <a:latin typeface="Calibri"/>
                        </a:defRPr>
                      </a:pPr>
                      <a:r>
                        <a:t>          10.7. Enterprise Subscription</a:t>
                      </a:r>
                    </a:p>
                  </a:txBody>
                  <a:tcPr>
                    <a:noFill/>
                    <a:lnL>
                      <a:noFill/>
                    </a:lnL>
                    <a:lnR>
                      <a:noFill/>
                    </a:lnR>
                    <a:lnT>
                      <a:noFill/>
                    </a:lnT>
                    <a:lnB>
                      <a:noFill/>
                    </a:lnB>
                  </a:tcPr>
                </a:tc>
              </a:tr>
              <a:tr h="297180">
                <a:tc>
                  <a:txBody>
                    <a:bodyPr/>
                    <a:lstStyle/>
                    <a:p>
                      <a:pPr>
                        <a:defRPr sz="1100" b="1">
                          <a:solidFill>
                            <a:srgbClr val="7030A0"/>
                          </a:solidFill>
                          <a:latin typeface="Calibri"/>
                        </a:defRPr>
                      </a:pPr>
                      <a:r>
                        <a:t>7. Global Fuel Cards Market Size by Vehicle Type (2025-2032)</a:t>
                      </a:r>
                    </a:p>
                  </a:txBody>
                  <a:tcPr>
                    <a:noFill/>
                    <a:lnL>
                      <a:noFill/>
                    </a:lnL>
                    <a:lnR>
                      <a:noFill/>
                    </a:lnR>
                    <a:lnT>
                      <a:noFill/>
                    </a:lnT>
                    <a:lnB>
                      <a:noFill/>
                    </a:lnB>
                  </a:tcPr>
                </a:tc>
                <a:tc>
                  <a:txBody>
                    <a:bodyPr/>
                    <a:lstStyle/>
                    <a:p>
                      <a:pPr>
                        <a:defRPr sz="1100" b="0">
                          <a:solidFill>
                            <a:srgbClr val="000000"/>
                          </a:solidFill>
                          <a:latin typeface="Calibri"/>
                        </a:defRPr>
                      </a:pPr>
                      <a:r>
                        <a:t>          10.8. Others</a:t>
                      </a:r>
                    </a:p>
                  </a:txBody>
                  <a:tcPr>
                    <a:noFill/>
                    <a:lnL>
                      <a:noFill/>
                    </a:lnL>
                    <a:lnR>
                      <a:noFill/>
                    </a:lnR>
                    <a:lnT>
                      <a:noFill/>
                    </a:lnT>
                    <a:lnB>
                      <a:noFill/>
                    </a:lnB>
                  </a:tcPr>
                </a:tc>
              </a:tr>
              <a:tr h="297180">
                <a:tc>
                  <a:txBody>
                    <a:bodyPr/>
                    <a:lstStyle/>
                    <a:p>
                      <a:pPr>
                        <a:defRPr sz="1100" b="0">
                          <a:solidFill>
                            <a:srgbClr val="000000"/>
                          </a:solidFill>
                          <a:latin typeface="Calibri"/>
                        </a:defRPr>
                      </a:pPr>
                      <a:r>
                        <a:t>          7.1. Heavy Fleet</a:t>
                      </a:r>
                    </a:p>
                  </a:txBody>
                  <a:tcPr>
                    <a:noFill/>
                    <a:lnL>
                      <a:noFill/>
                    </a:lnL>
                    <a:lnR>
                      <a:noFill/>
                    </a:lnR>
                    <a:lnT>
                      <a:noFill/>
                    </a:lnT>
                    <a:lnB>
                      <a:noFill/>
                    </a:lnB>
                  </a:tcPr>
                </a:tc>
                <a:tc>
                  <a:txBody>
                    <a:bodyPr/>
                    <a:lstStyle/>
                    <a:p>
                      <a:pPr>
                        <a:defRPr sz="1100" b="1">
                          <a:solidFill>
                            <a:srgbClr val="7030A0"/>
                          </a:solidFill>
                          <a:latin typeface="Calibri"/>
                        </a:defRPr>
                      </a:pPr>
                      <a:r>
                        <a:t>11. Global Fuel Cards Market Size by Fuel Type (2025-2032)</a:t>
                      </a:r>
                    </a:p>
                  </a:txBody>
                  <a:tcPr>
                    <a:noFill/>
                    <a:lnL>
                      <a:noFill/>
                    </a:lnL>
                    <a:lnR>
                      <a:noFill/>
                    </a:lnR>
                    <a:lnT>
                      <a:noFill/>
                    </a:lnT>
                    <a:lnB>
                      <a:noFill/>
                    </a:lnB>
                  </a:tcPr>
                </a:tc>
              </a:tr>
              <a:tr h="297180">
                <a:tc>
                  <a:txBody>
                    <a:bodyPr/>
                    <a:lstStyle/>
                    <a:p>
                      <a:pPr>
                        <a:defRPr sz="1100" b="0">
                          <a:solidFill>
                            <a:srgbClr val="000000"/>
                          </a:solidFill>
                          <a:latin typeface="Calibri"/>
                        </a:defRPr>
                      </a:pPr>
                      <a:r>
                        <a:t>          7.2. Medium Fleet</a:t>
                      </a:r>
                    </a:p>
                  </a:txBody>
                  <a:tcPr>
                    <a:noFill/>
                    <a:lnL>
                      <a:noFill/>
                    </a:lnL>
                    <a:lnR>
                      <a:noFill/>
                    </a:lnR>
                    <a:lnT>
                      <a:noFill/>
                    </a:lnT>
                    <a:lnB>
                      <a:noFill/>
                    </a:lnB>
                  </a:tcPr>
                </a:tc>
                <a:tc>
                  <a:txBody>
                    <a:bodyPr/>
                    <a:lstStyle/>
                    <a:p>
                      <a:pPr>
                        <a:defRPr sz="1100" b="0">
                          <a:solidFill>
                            <a:srgbClr val="000000"/>
                          </a:solidFill>
                          <a:latin typeface="Calibri"/>
                        </a:defRPr>
                      </a:pPr>
                      <a:r>
                        <a:t>          11.1. Diesel</a:t>
                      </a:r>
                    </a:p>
                  </a:txBody>
                  <a:tcPr>
                    <a:noFill/>
                    <a:lnL>
                      <a:noFill/>
                    </a:lnL>
                    <a:lnR>
                      <a:noFill/>
                    </a:lnR>
                    <a:lnT>
                      <a:noFill/>
                    </a:lnT>
                    <a:lnB>
                      <a:noFill/>
                    </a:lnB>
                  </a:tcPr>
                </a:tc>
              </a:tr>
              <a:tr h="297180">
                <a:tc>
                  <a:txBody>
                    <a:bodyPr/>
                    <a:lstStyle/>
                    <a:p>
                      <a:pPr>
                        <a:defRPr sz="1100" b="0">
                          <a:solidFill>
                            <a:srgbClr val="000000"/>
                          </a:solidFill>
                          <a:latin typeface="Calibri"/>
                        </a:defRPr>
                      </a:pPr>
                      <a:r>
                        <a:t>          7.3. Light Fleet</a:t>
                      </a:r>
                    </a:p>
                  </a:txBody>
                  <a:tcPr>
                    <a:noFill/>
                    <a:lnL>
                      <a:noFill/>
                    </a:lnL>
                    <a:lnR>
                      <a:noFill/>
                    </a:lnR>
                    <a:lnT>
                      <a:noFill/>
                    </a:lnT>
                    <a:lnB>
                      <a:noFill/>
                    </a:lnB>
                  </a:tcPr>
                </a:tc>
                <a:tc>
                  <a:txBody>
                    <a:bodyPr/>
                    <a:lstStyle/>
                    <a:p>
                      <a:pPr>
                        <a:defRPr sz="1100" b="0">
                          <a:solidFill>
                            <a:srgbClr val="000000"/>
                          </a:solidFill>
                          <a:latin typeface="Calibri"/>
                        </a:defRPr>
                      </a:pPr>
                      <a:r>
                        <a:t>          11.2. Petrol / Gasoline</a:t>
                      </a:r>
                    </a:p>
                  </a:txBody>
                  <a:tcPr>
                    <a:noFill/>
                    <a:lnL>
                      <a:noFill/>
                    </a:lnL>
                    <a:lnR>
                      <a:noFill/>
                    </a:lnR>
                    <a:lnT>
                      <a:noFill/>
                    </a:lnT>
                    <a:lnB>
                      <a:noFill/>
                    </a:lnB>
                  </a:tcPr>
                </a:tc>
              </a:tr>
              <a:tr h="297180">
                <a:tc>
                  <a:txBody>
                    <a:bodyPr/>
                    <a:lstStyle/>
                    <a:p>
                      <a:pPr>
                        <a:defRPr sz="1100" b="1">
                          <a:solidFill>
                            <a:srgbClr val="7030A0"/>
                          </a:solidFill>
                          <a:latin typeface="Calibri"/>
                        </a:defRPr>
                      </a:pPr>
                      <a:r>
                        <a:t>8. Global Fuel Cards Market Size by Technology (2025-2032)</a:t>
                      </a:r>
                    </a:p>
                  </a:txBody>
                  <a:tcPr>
                    <a:noFill/>
                    <a:lnL>
                      <a:noFill/>
                    </a:lnL>
                    <a:lnR>
                      <a:noFill/>
                    </a:lnR>
                    <a:lnT>
                      <a:noFill/>
                    </a:lnT>
                    <a:lnB>
                      <a:noFill/>
                    </a:lnB>
                  </a:tcPr>
                </a:tc>
                <a:tc>
                  <a:txBody>
                    <a:bodyPr/>
                    <a:lstStyle/>
                    <a:p>
                      <a:pPr>
                        <a:defRPr sz="1100" b="0">
                          <a:solidFill>
                            <a:srgbClr val="000000"/>
                          </a:solidFill>
                          <a:latin typeface="Calibri"/>
                        </a:defRPr>
                      </a:pPr>
                      <a:r>
                        <a:t>          11.3. Others</a:t>
                      </a:r>
                    </a:p>
                  </a:txBody>
                  <a:tcPr>
                    <a:noFill/>
                    <a:lnL>
                      <a:noFill/>
                    </a:lnL>
                    <a:lnR>
                      <a:noFill/>
                    </a:lnR>
                    <a:lnT>
                      <a:noFill/>
                    </a:lnT>
                    <a:lnB>
                      <a:noFill/>
                    </a:lnB>
                  </a:tcPr>
                </a:tc>
              </a:tr>
              <a:tr h="297180">
                <a:tc>
                  <a:txBody>
                    <a:bodyPr/>
                    <a:lstStyle/>
                    <a:p>
                      <a:pPr>
                        <a:defRPr sz="1100" b="0">
                          <a:solidFill>
                            <a:srgbClr val="000000"/>
                          </a:solidFill>
                          <a:latin typeface="Calibri"/>
                        </a:defRPr>
                      </a:pPr>
                      <a:r>
                        <a:t>          8.1. Smart Cards</a:t>
                      </a:r>
                    </a:p>
                  </a:txBody>
                  <a:tcPr>
                    <a:noFill/>
                    <a:lnL>
                      <a:noFill/>
                    </a:lnL>
                    <a:lnR>
                      <a:noFill/>
                    </a:lnR>
                    <a:lnT>
                      <a:noFill/>
                    </a:lnT>
                    <a:lnB>
                      <a:noFill/>
                    </a:lnB>
                  </a:tcPr>
                </a:tc>
                <a:tc>
                  <a:txBody>
                    <a:bodyPr/>
                    <a:lstStyle/>
                    <a:p>
                      <a:pPr>
                        <a:defRPr sz="1100" b="1">
                          <a:solidFill>
                            <a:srgbClr val="7030A0"/>
                          </a:solidFill>
                          <a:latin typeface="Calibri"/>
                        </a:defRPr>
                      </a:pPr>
                      <a:r>
                        <a:t>12. Global Fuel Cards Market Size by Application (2025-2032)</a:t>
                      </a:r>
                    </a:p>
                  </a:txBody>
                  <a:tcPr>
                    <a:noFill/>
                    <a:lnL>
                      <a:noFill/>
                    </a:lnL>
                    <a:lnR>
                      <a:noFill/>
                    </a:lnR>
                    <a:lnT>
                      <a:noFill/>
                    </a:lnT>
                    <a:lnB>
                      <a:noFill/>
                    </a:lnB>
                  </a:tcPr>
                </a:tc>
              </a:tr>
              <a:tr h="297180">
                <a:tc>
                  <a:txBody>
                    <a:bodyPr/>
                    <a:lstStyle/>
                    <a:p>
                      <a:pPr>
                        <a:defRPr sz="1100" b="0">
                          <a:solidFill>
                            <a:srgbClr val="000000"/>
                          </a:solidFill>
                          <a:latin typeface="Calibri"/>
                        </a:defRPr>
                      </a:pPr>
                      <a:r>
                        <a:t>          8.2. Standard Cards</a:t>
                      </a:r>
                    </a:p>
                  </a:txBody>
                  <a:tcPr>
                    <a:noFill/>
                    <a:lnL>
                      <a:noFill/>
                    </a:lnL>
                    <a:lnR>
                      <a:noFill/>
                    </a:lnR>
                    <a:lnT>
                      <a:noFill/>
                    </a:lnT>
                    <a:lnB>
                      <a:noFill/>
                    </a:lnB>
                  </a:tcPr>
                </a:tc>
                <a:tc>
                  <a:txBody>
                    <a:bodyPr/>
                    <a:lstStyle/>
                    <a:p>
                      <a:pPr>
                        <a:defRPr sz="1100" b="0">
                          <a:solidFill>
                            <a:srgbClr val="000000"/>
                          </a:solidFill>
                          <a:latin typeface="Calibri"/>
                        </a:defRPr>
                      </a:pPr>
                      <a:r>
                        <a:t>          12.1. Fuel Refill</a:t>
                      </a:r>
                    </a:p>
                  </a:txBody>
                  <a:tcPr>
                    <a:noFill/>
                    <a:lnL>
                      <a:noFill/>
                    </a:lnL>
                    <a:lnR>
                      <a:noFill/>
                    </a:lnR>
                    <a:lnT>
                      <a:noFill/>
                    </a:lnT>
                    <a:lnB>
                      <a:noFill/>
                    </a:lnB>
                  </a:tcPr>
                </a:tc>
              </a:tr>
              <a:tr h="297180">
                <a:tc>
                  <a:txBody>
                    <a:bodyPr/>
                    <a:lstStyle/>
                    <a:p>
                      <a:pPr>
                        <a:defRPr sz="1100" b="1">
                          <a:solidFill>
                            <a:srgbClr val="7030A0"/>
                          </a:solidFill>
                          <a:latin typeface="Calibri"/>
                        </a:defRPr>
                      </a:pPr>
                      <a:r>
                        <a:t>9. Global Fuel Cards Market Size by Fleet Operator (2025-2032)</a:t>
                      </a:r>
                    </a:p>
                  </a:txBody>
                  <a:tcPr>
                    <a:noFill/>
                    <a:lnL>
                      <a:noFill/>
                    </a:lnL>
                    <a:lnR>
                      <a:noFill/>
                    </a:lnR>
                    <a:lnT>
                      <a:noFill/>
                    </a:lnT>
                    <a:lnB>
                      <a:noFill/>
                    </a:lnB>
                  </a:tcPr>
                </a:tc>
                <a:tc>
                  <a:txBody>
                    <a:bodyPr/>
                    <a:lstStyle/>
                    <a:p>
                      <a:pPr>
                        <a:defRPr sz="1100" b="0">
                          <a:solidFill>
                            <a:srgbClr val="000000"/>
                          </a:solidFill>
                          <a:latin typeface="Calibri"/>
                        </a:defRPr>
                      </a:pPr>
                      <a:r>
                        <a:t>          12.2. Parking</a:t>
                      </a:r>
                    </a:p>
                  </a:txBody>
                  <a:tcPr>
                    <a:noFill/>
                    <a:lnL>
                      <a:noFill/>
                    </a:lnL>
                    <a:lnR>
                      <a:noFill/>
                    </a:lnR>
                    <a:lnT>
                      <a:noFill/>
                    </a:lnT>
                    <a:lnB>
                      <a:noFill/>
                    </a:lnB>
                  </a:tcPr>
                </a:tc>
              </a:tr>
              <a:tr h="297180">
                <a:tc>
                  <a:txBody>
                    <a:bodyPr/>
                    <a:lstStyle/>
                    <a:p>
                      <a:pPr>
                        <a:defRPr sz="1100" b="0">
                          <a:solidFill>
                            <a:srgbClr val="000000"/>
                          </a:solidFill>
                          <a:latin typeface="Calibri"/>
                        </a:defRPr>
                      </a:pPr>
                      <a:r>
                        <a:t>          9.1. Truck Fleet Operators</a:t>
                      </a:r>
                    </a:p>
                  </a:txBody>
                  <a:tcPr>
                    <a:noFill/>
                    <a:lnL>
                      <a:noFill/>
                    </a:lnL>
                    <a:lnR>
                      <a:noFill/>
                    </a:lnR>
                    <a:lnT>
                      <a:noFill/>
                    </a:lnT>
                    <a:lnB>
                      <a:noFill/>
                    </a:lnB>
                  </a:tcPr>
                </a:tc>
                <a:tc>
                  <a:txBody>
                    <a:bodyPr/>
                    <a:lstStyle/>
                    <a:p>
                      <a:pPr>
                        <a:defRPr sz="1100" b="0">
                          <a:solidFill>
                            <a:srgbClr val="000000"/>
                          </a:solidFill>
                          <a:latin typeface="Calibri"/>
                        </a:defRPr>
                      </a:pPr>
                      <a:r>
                        <a:t>          12.3. Vehicle Service</a:t>
                      </a:r>
                    </a:p>
                  </a:txBody>
                  <a:tcPr>
                    <a:noFill/>
                    <a:lnL>
                      <a:noFill/>
                    </a:lnL>
                    <a:lnR>
                      <a:noFill/>
                    </a:lnR>
                    <a:lnT>
                      <a:noFill/>
                    </a:lnT>
                    <a:lnB>
                      <a:noFill/>
                    </a:lnB>
                  </a:tcPr>
                </a:tc>
              </a:tr>
              <a:tr h="297180">
                <a:tc>
                  <a:txBody>
                    <a:bodyPr/>
                    <a:lstStyle/>
                    <a:p>
                      <a:pPr>
                        <a:defRPr sz="1100" b="0">
                          <a:solidFill>
                            <a:srgbClr val="000000"/>
                          </a:solidFill>
                          <a:latin typeface="Calibri"/>
                        </a:defRPr>
                      </a:pPr>
                      <a:r>
                        <a:t>          9.2. Business Fleets</a:t>
                      </a:r>
                    </a:p>
                  </a:txBody>
                  <a:tcPr>
                    <a:noFill/>
                    <a:lnL>
                      <a:noFill/>
                    </a:lnL>
                    <a:lnR>
                      <a:noFill/>
                    </a:lnR>
                    <a:lnT>
                      <a:noFill/>
                    </a:lnT>
                    <a:lnB>
                      <a:noFill/>
                    </a:lnB>
                  </a:tcPr>
                </a:tc>
                <a:tc>
                  <a:txBody>
                    <a:bodyPr/>
                    <a:lstStyle/>
                    <a:p>
                      <a:pPr>
                        <a:defRPr sz="1100" b="0">
                          <a:solidFill>
                            <a:srgbClr val="000000"/>
                          </a:solidFill>
                          <a:latin typeface="Calibri"/>
                        </a:defRPr>
                      </a:pPr>
                      <a:r>
                        <a:t>          12.4. Toll Charge</a:t>
                      </a:r>
                    </a:p>
                  </a:txBody>
                  <a:tcPr>
                    <a:noFill/>
                    <a:lnL>
                      <a:noFill/>
                    </a:lnL>
                    <a:lnR>
                      <a:noFill/>
                    </a:lnR>
                    <a:lnT>
                      <a:noFill/>
                    </a:lnT>
                    <a:lnB>
                      <a:noFill/>
                    </a:lnB>
                  </a:tcPr>
                </a:tc>
              </a:tr>
              <a:tr h="297180">
                <a:tc>
                  <a:txBody>
                    <a:bodyPr/>
                    <a:lstStyle/>
                    <a:p>
                      <a:pPr>
                        <a:defRPr sz="1100" b="0">
                          <a:solidFill>
                            <a:srgbClr val="000000"/>
                          </a:solidFill>
                          <a:latin typeface="Calibri"/>
                        </a:defRPr>
                      </a:pPr>
                      <a:r>
                        <a:t>          9.3. Construction Fleets</a:t>
                      </a:r>
                    </a:p>
                  </a:txBody>
                  <a:tcPr>
                    <a:noFill/>
                    <a:lnL>
                      <a:noFill/>
                    </a:lnL>
                    <a:lnR>
                      <a:noFill/>
                    </a:lnR>
                    <a:lnT>
                      <a:noFill/>
                    </a:lnT>
                    <a:lnB>
                      <a:noFill/>
                    </a:lnB>
                  </a:tcPr>
                </a:tc>
                <a:tc>
                  <a:txBody>
                    <a:bodyPr/>
                    <a:lstStyle/>
                    <a:p>
                      <a:pPr>
                        <a:defRPr sz="1100" b="0">
                          <a:solidFill>
                            <a:srgbClr val="000000"/>
                          </a:solidFill>
                          <a:latin typeface="Calibri"/>
                        </a:defRPr>
                      </a:pPr>
                      <a:r>
                        <a:t>          12.5. Others</a:t>
                      </a:r>
                    </a:p>
                  </a:txBody>
                  <a:tcPr>
                    <a:noFill/>
                    <a:lnL>
                      <a:noFill/>
                    </a:lnL>
                    <a:lnR>
                      <a:noFill/>
                    </a:lnR>
                    <a:lnT>
                      <a:noFill/>
                    </a:lnT>
                    <a:lnB>
                      <a:noFill/>
                    </a:lnB>
                  </a:tcPr>
                </a:tc>
              </a:tr>
              <a:tr h="297180">
                <a:tc>
                  <a:txBody>
                    <a:bodyPr/>
                    <a:lstStyle/>
                    <a:p>
                      <a:pPr>
                        <a:defRPr sz="1100" b="0">
                          <a:solidFill>
                            <a:srgbClr val="000000"/>
                          </a:solidFill>
                          <a:latin typeface="Calibri"/>
                        </a:defRPr>
                      </a:pPr>
                      <a:r>
                        <a:t>          9.4. Others</a:t>
                      </a:r>
                    </a:p>
                  </a:txBody>
                  <a:tcPr>
                    <a:noFill/>
                    <a:lnL>
                      <a:noFill/>
                    </a:lnL>
                    <a:lnR>
                      <a:noFill/>
                    </a:lnR>
                    <a:lnT>
                      <a:noFill/>
                    </a:lnT>
                    <a:lnB>
                      <a:noFill/>
                    </a:lnB>
                  </a:tcPr>
                </a:tc>
                <a:tc>
                  <a:txBody>
                    <a:bodyPr/>
                    <a:lstStyle/>
                    <a:p>
                      <a:pPr>
                        <a:defRPr sz="1100" b="1">
                          <a:solidFill>
                            <a:srgbClr val="7030A0"/>
                          </a:solidFill>
                          <a:latin typeface="Calibri"/>
                        </a:defRPr>
                      </a:pPr>
                      <a:r>
                        <a:t>13. Global Fuel Cards Market Size by Sales Channel (2025-2032)</a:t>
                      </a:r>
                    </a:p>
                  </a:txBody>
                  <a:tcPr>
                    <a:noFill/>
                    <a:lnL>
                      <a:noFill/>
                    </a:lnL>
                    <a:lnR>
                      <a:noFill/>
                    </a:lnR>
                    <a:lnT>
                      <a:noFill/>
                    </a:lnT>
                    <a:lnB>
                      <a:noFill/>
                    </a:lnB>
                  </a:tcPr>
                </a:tc>
              </a:tr>
              <a:tr h="297180">
                <a:tc>
                  <a:txBody>
                    <a:bodyPr/>
                    <a:lstStyle/>
                    <a:p>
                      <a:pPr>
                        <a:defRPr sz="1100" b="1">
                          <a:solidFill>
                            <a:srgbClr val="7030A0"/>
                          </a:solidFill>
                          <a:latin typeface="Calibri"/>
                        </a:defRPr>
                      </a:pPr>
                      <a:r>
                        <a:t>10. Global Fuel Cards Market Size by Subscription Type (2025-2032)</a:t>
                      </a:r>
                    </a:p>
                  </a:txBody>
                  <a:tcPr>
                    <a:noFill/>
                    <a:lnL>
                      <a:noFill/>
                    </a:lnL>
                    <a:lnR>
                      <a:noFill/>
                    </a:lnR>
                    <a:lnT>
                      <a:noFill/>
                    </a:lnT>
                    <a:lnB>
                      <a:noFill/>
                    </a:lnB>
                  </a:tcPr>
                </a:tc>
                <a:tc>
                  <a:txBody>
                    <a:bodyPr/>
                    <a:lstStyle/>
                    <a:p>
                      <a:pPr>
                        <a:defRPr sz="1100" b="0">
                          <a:solidFill>
                            <a:srgbClr val="000000"/>
                          </a:solidFill>
                          <a:latin typeface="Calibri"/>
                        </a:defRPr>
                      </a:pPr>
                      <a:r>
                        <a:t>          13.1. Direct Sale</a:t>
                      </a:r>
                    </a:p>
                  </a:txBody>
                  <a:tcPr>
                    <a:noFill/>
                    <a:lnL>
                      <a:noFill/>
                    </a:lnL>
                    <a:lnR>
                      <a:noFill/>
                    </a:lnR>
                    <a:lnT>
                      <a:noFill/>
                    </a:lnT>
                    <a:lnB>
                      <a:noFill/>
                    </a:lnB>
                  </a:tcPr>
                </a:tc>
              </a:tr>
              <a:tr h="297180">
                <a:tc>
                  <a:txBody>
                    <a:bodyPr/>
                    <a:lstStyle/>
                    <a:p>
                      <a:pPr>
                        <a:defRPr sz="1100" b="0">
                          <a:solidFill>
                            <a:srgbClr val="000000"/>
                          </a:solidFill>
                          <a:latin typeface="Calibri"/>
                        </a:defRPr>
                      </a:pPr>
                      <a:r>
                        <a:t>          10.1. Basic Subscription</a:t>
                      </a:r>
                    </a:p>
                  </a:txBody>
                  <a:tcPr>
                    <a:noFill/>
                    <a:lnL>
                      <a:noFill/>
                    </a:lnL>
                    <a:lnR>
                      <a:noFill/>
                    </a:lnR>
                    <a:lnT>
                      <a:noFill/>
                    </a:lnT>
                    <a:lnB>
                      <a:noFill/>
                    </a:lnB>
                  </a:tcPr>
                </a:tc>
                <a:tc>
                  <a:txBody>
                    <a:bodyPr/>
                    <a:lstStyle/>
                    <a:p>
                      <a:pPr>
                        <a:defRPr sz="1100" b="0">
                          <a:solidFill>
                            <a:srgbClr val="000000"/>
                          </a:solidFill>
                          <a:latin typeface="Calibri"/>
                        </a:defRPr>
                      </a:pPr>
                      <a:r>
                        <a:t>          13.2. Online Sales</a:t>
                      </a:r>
                    </a:p>
                  </a:txBody>
                  <a:tcPr>
                    <a:noFill/>
                    <a:lnL>
                      <a:noFill/>
                    </a:lnL>
                    <a:lnR>
                      <a:noFill/>
                    </a:lnR>
                    <a:lnT>
                      <a:noFill/>
                    </a:lnT>
                    <a:lnB>
                      <a:noFill/>
                    </a:lnB>
                  </a:tcPr>
                </a:tc>
              </a:tr>
              <a:tr h="297180">
                <a:tc>
                  <a:txBody>
                    <a:bodyPr/>
                    <a:lstStyle/>
                    <a:p>
                      <a:pPr>
                        <a:defRPr sz="1100" b="0">
                          <a:solidFill>
                            <a:srgbClr val="000000"/>
                          </a:solidFill>
                          <a:latin typeface="Calibri"/>
                        </a:defRPr>
                      </a:pPr>
                      <a:r>
                        <a:t>          10.2. Premium Subscription</a:t>
                      </a:r>
                    </a:p>
                  </a:txBody>
                  <a:tcPr>
                    <a:noFill/>
                    <a:lnL>
                      <a:noFill/>
                    </a:lnL>
                    <a:lnR>
                      <a:noFill/>
                    </a:lnR>
                    <a:lnT>
                      <a:noFill/>
                    </a:lnT>
                    <a:lnB>
                      <a:noFill/>
                    </a:lnB>
                  </a:tcPr>
                </a:tc>
                <a:tc>
                  <a:txBody>
                    <a:bodyPr/>
                    <a:lstStyle/>
                    <a:p>
                      <a:pPr>
                        <a:defRPr sz="1100" b="0">
                          <a:solidFill>
                            <a:srgbClr val="000000"/>
                          </a:solidFill>
                          <a:latin typeface="Calibri"/>
                        </a:defRPr>
                      </a:pPr>
                      <a:r>
                        <a:t>          13.3. Third-Party Distributors</a:t>
                      </a:r>
                    </a:p>
                  </a:txBody>
                  <a:tcPr>
                    <a:noFill/>
                    <a:lnL>
                      <a:noFill/>
                    </a:lnL>
                    <a:lnR>
                      <a:noFill/>
                    </a:lnR>
                    <a:lnT>
                      <a:noFill/>
                    </a:lnT>
                    <a:lnB>
                      <a:noFill/>
                    </a:lnB>
                  </a:tcPr>
                </a:tc>
              </a:tr>
              <a:tr h="297180">
                <a:tc>
                  <a:txBody>
                    <a:bodyPr/>
                    <a:lstStyle/>
                    <a:p>
                      <a:pPr>
                        <a:defRPr sz="1100" b="0">
                          <a:solidFill>
                            <a:srgbClr val="000000"/>
                          </a:solidFill>
                          <a:latin typeface="Calibri"/>
                        </a:defRPr>
                      </a:pPr>
                      <a:r>
                        <a:t>          10.3. Fleet Subscription</a:t>
                      </a:r>
                    </a:p>
                  </a:txBody>
                  <a:tcPr>
                    <a:noFill/>
                    <a:lnL>
                      <a:noFill/>
                    </a:lnL>
                    <a:lnR>
                      <a:noFill/>
                    </a:lnR>
                    <a:lnT>
                      <a:noFill/>
                    </a:lnT>
                    <a:lnB>
                      <a:noFill/>
                    </a:lnB>
                  </a:tcPr>
                </a:tc>
                <a:tc>
                  <a:txBody>
                    <a:bodyPr/>
                    <a:lstStyle/>
                    <a:p>
                      <a:pPr>
                        <a:defRPr sz="1100" b="1">
                          <a:solidFill>
                            <a:srgbClr val="7030A0"/>
                          </a:solidFill>
                          <a:latin typeface="Calibri"/>
                        </a:defRPr>
                      </a:pPr>
                      <a:r>
                        <a:t>14. Global Fuel Cards Market Size by Region (2025-2032)</a:t>
                      </a:r>
                    </a:p>
                  </a:txBody>
                  <a:tcPr>
                    <a:noFill/>
                    <a:lnL>
                      <a:noFill/>
                    </a:lnL>
                    <a:lnR>
                      <a:noFill/>
                    </a:lnR>
                    <a:lnT>
                      <a:noFill/>
                    </a:lnT>
                    <a:lnB>
                      <a:noFill/>
                    </a:lnB>
                  </a:tcPr>
                </a:tc>
              </a:tr>
              <a:tr h="297180">
                <a:tc>
                  <a:txBody>
                    <a:bodyPr/>
                    <a:lstStyle/>
                    <a:p>
                      <a:pPr>
                        <a:defRPr sz="1100" b="0">
                          <a:solidFill>
                            <a:srgbClr val="000000"/>
                          </a:solidFill>
                          <a:latin typeface="Calibri"/>
                        </a:defRPr>
                      </a:pPr>
                      <a:r>
                        <a:t>          10.4. Individual Subscription</a:t>
                      </a:r>
                    </a:p>
                  </a:txBody>
                  <a:tcPr>
                    <a:noFill/>
                    <a:lnL>
                      <a:noFill/>
                    </a:lnL>
                    <a:lnR>
                      <a:noFill/>
                    </a:lnR>
                    <a:lnT>
                      <a:noFill/>
                    </a:lnT>
                    <a:lnB>
                      <a:noFill/>
                    </a:lnB>
                  </a:tcPr>
                </a:tc>
                <a:tc>
                  <a:txBody>
                    <a:bodyPr/>
                    <a:lstStyle/>
                    <a:p>
                      <a:pPr>
                        <a:defRPr sz="1100" b="0">
                          <a:solidFill>
                            <a:srgbClr val="000000"/>
                          </a:solidFill>
                          <a:latin typeface="Calibri"/>
                        </a:defRPr>
                      </a:pPr>
                      <a:r>
                        <a:t>          14.1. North America (By Card Type, By Vehicle Type, By Technology, By Fleet Operator, By Subscription Type, By Fuel Type, By Application, By Sales Channel)</a:t>
                      </a:r>
                    </a:p>
                  </a:txBody>
                  <a:tcPr>
                    <a:noFill/>
                    <a:lnL>
                      <a:noFill/>
                    </a:lnL>
                    <a:lnR>
                      <a:noFill/>
                    </a:lnR>
                    <a:lnT>
                      <a:noFill/>
                    </a:lnT>
                    <a:lnB>
                      <a:noFill/>
                    </a:lnB>
                  </a:tcPr>
                </a:tc>
              </a:tr>
              <a:tr h="297180">
                <a:tc>
                  <a:txBody>
                    <a:bodyPr/>
                    <a:lstStyle/>
                    <a:p>
                      <a:pPr>
                        <a:defRPr sz="1100" b="0">
                          <a:solidFill>
                            <a:srgbClr val="000000"/>
                          </a:solidFill>
                          <a:latin typeface="Calibri"/>
                        </a:defRPr>
                      </a:pPr>
                      <a:r>
                        <a:t>          10.5. Corporate Subscription</a:t>
                      </a:r>
                    </a:p>
                  </a:txBody>
                  <a:tcPr>
                    <a:noFill/>
                    <a:lnL>
                      <a:noFill/>
                    </a:lnL>
                    <a:lnR>
                      <a:noFill/>
                    </a:lnR>
                    <a:lnT>
                      <a:noFill/>
                    </a:lnT>
                    <a:lnB>
                      <a:noFill/>
                    </a:lnB>
                  </a:tcPr>
                </a:tc>
                <a:tc>
                  <a:txBody>
                    <a:bodyPr/>
                    <a:lstStyle/>
                    <a:p>
                      <a:pPr>
                        <a:defRPr sz="1100" b="0">
                          <a:solidFill>
                            <a:srgbClr val="000000"/>
                          </a:solidFill>
                          <a:latin typeface="Calibri"/>
                        </a:defRPr>
                      </a:pPr>
                      <a:r>
                        <a:t>                    14.1.1. US</a:t>
                      </a:r>
                    </a:p>
                  </a:txBody>
                  <a:tcPr>
                    <a:noFill/>
                    <a:lnL>
                      <a:noFill/>
                    </a:lnL>
                    <a:lnR>
                      <a:noFill/>
                    </a:lnR>
                    <a:lnT>
                      <a:noFill/>
                    </a:lnT>
                    <a:lnB>
                      <a:noFill/>
                    </a:lnB>
                  </a:tcPr>
                </a:tc>
              </a:tr>
              <a:tr h="297180">
                <a:tc>
                  <a:txBody>
                    <a:bodyPr/>
                    <a:lstStyle/>
                    <a:p>
                      <a:pPr>
                        <a:defRPr sz="1100" b="0">
                          <a:solidFill>
                            <a:srgbClr val="000000"/>
                          </a:solidFill>
                          <a:latin typeface="Calibri"/>
                        </a:defRPr>
                      </a:pPr>
                      <a:r>
                        <a:t>          10.6. Business Subscription</a:t>
                      </a:r>
                    </a:p>
                  </a:txBody>
                  <a:tcPr>
                    <a:noFill/>
                    <a:lnL>
                      <a:noFill/>
                    </a:lnL>
                    <a:lnR>
                      <a:noFill/>
                    </a:lnR>
                    <a:lnT>
                      <a:noFill/>
                    </a:lnT>
                    <a:lnB>
                      <a:noFill/>
                    </a:lnB>
                  </a:tcPr>
                </a:tc>
                <a:tc>
                  <a:txBody>
                    <a:bodyPr/>
                    <a:lstStyle/>
                    <a:p>
                      <a:pPr>
                        <a:defRPr sz="1100" b="0">
                          <a:solidFill>
                            <a:srgbClr val="000000"/>
                          </a:solidFill>
                          <a:latin typeface="Calibri"/>
                        </a:defRPr>
                      </a:pPr>
                      <a:r>
                        <a:t>                    14.1.2. Canada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14.2. Europe (By Card Type, By Vehicle Type, By Technology, By Fleet Operator, By Subscription Type, By Fuel Type, By Application, By Sales Channel)</a:t>
                      </a:r>
                    </a:p>
                  </a:txBody>
                  <a:tcPr>
                    <a:noFill/>
                    <a:lnL>
                      <a:noFill/>
                    </a:lnL>
                    <a:lnR>
                      <a:noFill/>
                    </a:lnR>
                    <a:lnT>
                      <a:noFill/>
                    </a:lnT>
                    <a:lnB>
                      <a:noFill/>
                    </a:lnB>
                  </a:tcPr>
                </a:tc>
                <a:tc>
                  <a:txBody>
                    <a:bodyPr/>
                    <a:lstStyle/>
                    <a:p>
                      <a:pPr>
                        <a:defRPr sz="1100" b="0">
                          <a:solidFill>
                            <a:srgbClr val="000000"/>
                          </a:solidFill>
                          <a:latin typeface="Calibri"/>
                        </a:defRPr>
                      </a:pPr>
                      <a:r>
                        <a:t>                    14.5.3.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14.2.1. UK</a:t>
                      </a:r>
                    </a:p>
                  </a:txBody>
                  <a:tcPr>
                    <a:noFill/>
                    <a:lnL>
                      <a:noFill/>
                    </a:lnL>
                    <a:lnR>
                      <a:noFill/>
                    </a:lnR>
                    <a:lnT>
                      <a:noFill/>
                    </a:lnT>
                    <a:lnB>
                      <a:noFill/>
                    </a:lnB>
                  </a:tcPr>
                </a:tc>
                <a:tc>
                  <a:txBody>
                    <a:bodyPr/>
                    <a:lstStyle/>
                    <a:p>
                      <a:pPr>
                        <a:defRPr sz="1100" b="1">
                          <a:solidFill>
                            <a:srgbClr val="7030A0"/>
                          </a:solidFill>
                          <a:latin typeface="Calibri"/>
                        </a:defRPr>
                      </a:pPr>
                      <a:r>
                        <a:t>15.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14.2.2. Germany</a:t>
                      </a:r>
                    </a:p>
                  </a:txBody>
                  <a:tcPr>
                    <a:noFill/>
                    <a:lnL>
                      <a:noFill/>
                    </a:lnL>
                    <a:lnR>
                      <a:noFill/>
                    </a:lnR>
                    <a:lnT>
                      <a:noFill/>
                    </a:lnT>
                    <a:lnB>
                      <a:noFill/>
                    </a:lnB>
                  </a:tcPr>
                </a:tc>
                <a:tc>
                  <a:txBody>
                    <a:bodyPr/>
                    <a:lstStyle/>
                    <a:p>
                      <a:pPr>
                        <a:defRPr sz="1100" b="0">
                          <a:solidFill>
                            <a:srgbClr val="000000"/>
                          </a:solidFill>
                          <a:latin typeface="Calibri"/>
                        </a:defRPr>
                      </a:pPr>
                      <a:r>
                        <a:t>          15.1.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14.2.3. Spain</a:t>
                      </a:r>
                    </a:p>
                  </a:txBody>
                  <a:tcPr>
                    <a:noFill/>
                    <a:lnL>
                      <a:noFill/>
                    </a:lnL>
                    <a:lnR>
                      <a:noFill/>
                    </a:lnR>
                    <a:lnT>
                      <a:noFill/>
                    </a:lnT>
                    <a:lnB>
                      <a:noFill/>
                    </a:lnB>
                  </a:tcPr>
                </a:tc>
                <a:tc>
                  <a:txBody>
                    <a:bodyPr/>
                    <a:lstStyle/>
                    <a:p>
                      <a:pPr>
                        <a:defRPr sz="1100" b="0">
                          <a:solidFill>
                            <a:srgbClr val="000000"/>
                          </a:solidFill>
                          <a:latin typeface="Calibri"/>
                        </a:defRPr>
                      </a:pPr>
                      <a:r>
                        <a:t>          15.2.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14.2.4. France</a:t>
                      </a:r>
                    </a:p>
                  </a:txBody>
                  <a:tcPr>
                    <a:noFill/>
                    <a:lnL>
                      <a:noFill/>
                    </a:lnL>
                    <a:lnR>
                      <a:noFill/>
                    </a:lnR>
                    <a:lnT>
                      <a:noFill/>
                    </a:lnT>
                    <a:lnB>
                      <a:noFill/>
                    </a:lnB>
                  </a:tcPr>
                </a:tc>
                <a:tc>
                  <a:txBody>
                    <a:bodyPr/>
                    <a:lstStyle/>
                    <a:p>
                      <a:pPr>
                        <a:defRPr sz="1100" b="0">
                          <a:solidFill>
                            <a:srgbClr val="000000"/>
                          </a:solidFill>
                          <a:latin typeface="Calibri"/>
                        </a:defRPr>
                      </a:pPr>
                      <a:r>
                        <a:t>          15.3.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14.2.5. Italy</a:t>
                      </a:r>
                    </a:p>
                  </a:txBody>
                  <a:tcPr>
                    <a:noFill/>
                    <a:lnL>
                      <a:noFill/>
                    </a:lnL>
                    <a:lnR>
                      <a:noFill/>
                    </a:lnR>
                    <a:lnT>
                      <a:noFill/>
                    </a:lnT>
                    <a:lnB>
                      <a:noFill/>
                    </a:lnB>
                  </a:tcPr>
                </a:tc>
                <a:tc>
                  <a:txBody>
                    <a:bodyPr/>
                    <a:lstStyle/>
                    <a:p>
                      <a:pPr>
                        <a:defRPr sz="1100" b="0">
                          <a:solidFill>
                            <a:srgbClr val="000000"/>
                          </a:solidFill>
                          <a:latin typeface="Calibri"/>
                        </a:defRPr>
                      </a:pPr>
                      <a:r>
                        <a:t>          15.4.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14.2.6. Rest of Europe</a:t>
                      </a:r>
                    </a:p>
                  </a:txBody>
                  <a:tcPr>
                    <a:noFill/>
                    <a:lnL>
                      <a:noFill/>
                    </a:lnL>
                    <a:lnR>
                      <a:noFill/>
                    </a:lnR>
                    <a:lnT>
                      <a:noFill/>
                    </a:lnT>
                    <a:lnB>
                      <a:noFill/>
                    </a:lnB>
                  </a:tcPr>
                </a:tc>
                <a:tc>
                  <a:txBody>
                    <a:bodyPr/>
                    <a:lstStyle/>
                    <a:p>
                      <a:pPr>
                        <a:defRPr sz="1100" b="0">
                          <a:solidFill>
                            <a:srgbClr val="000000"/>
                          </a:solidFill>
                          <a:latin typeface="Calibri"/>
                        </a:defRPr>
                      </a:pPr>
                      <a:r>
                        <a:t>          15.5.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14.3. Asia-Pacific (By Card Type, By Vehicle Type, By Technology, By Fleet Operator, By Subscription Type, By Fuel Type, By Application, By Sales Channel)</a:t>
                      </a:r>
                    </a:p>
                  </a:txBody>
                  <a:tcPr>
                    <a:noFill/>
                    <a:lnL>
                      <a:noFill/>
                    </a:lnL>
                    <a:lnR>
                      <a:noFill/>
                    </a:lnR>
                    <a:lnT>
                      <a:noFill/>
                    </a:lnT>
                    <a:lnB>
                      <a:noFill/>
                    </a:lnB>
                  </a:tcPr>
                </a:tc>
                <a:tc>
                  <a:txBody>
                    <a:bodyPr/>
                    <a:lstStyle/>
                    <a:p>
                      <a:pPr>
                        <a:defRPr sz="1100" b="1">
                          <a:solidFill>
                            <a:srgbClr val="7030A0"/>
                          </a:solidFill>
                          <a:latin typeface="Calibri"/>
                        </a:defRPr>
                      </a:pPr>
                      <a:r>
                        <a:t>16.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14.3.1. China</a:t>
                      </a:r>
                    </a:p>
                  </a:txBody>
                  <a:tcPr>
                    <a:noFill/>
                    <a:lnL>
                      <a:noFill/>
                    </a:lnL>
                    <a:lnR>
                      <a:noFill/>
                    </a:lnR>
                    <a:lnT>
                      <a:noFill/>
                    </a:lnT>
                    <a:lnB>
                      <a:noFill/>
                    </a:lnB>
                  </a:tcPr>
                </a:tc>
                <a:tc>
                  <a:txBody>
                    <a:bodyPr/>
                    <a:lstStyle/>
                    <a:p>
                      <a:pPr>
                        <a:defRPr sz="1100" b="0">
                          <a:solidFill>
                            <a:srgbClr val="000000"/>
                          </a:solidFill>
                          <a:latin typeface="Calibri"/>
                        </a:defRPr>
                      </a:pPr>
                      <a:r>
                        <a:t>          16.1. Shell International</a:t>
                      </a:r>
                    </a:p>
                  </a:txBody>
                  <a:tcPr>
                    <a:noFill/>
                    <a:lnL>
                      <a:noFill/>
                    </a:lnL>
                    <a:lnR>
                      <a:noFill/>
                    </a:lnR>
                    <a:lnT>
                      <a:noFill/>
                    </a:lnT>
                    <a:lnB>
                      <a:noFill/>
                    </a:lnB>
                  </a:tcPr>
                </a:tc>
              </a:tr>
              <a:tr h="297180">
                <a:tc>
                  <a:txBody>
                    <a:bodyPr/>
                    <a:lstStyle/>
                    <a:p>
                      <a:pPr>
                        <a:defRPr sz="1100" b="0">
                          <a:solidFill>
                            <a:srgbClr val="000000"/>
                          </a:solidFill>
                          <a:latin typeface="Calibri"/>
                        </a:defRPr>
                      </a:pPr>
                      <a:r>
                        <a:t>                    14.3.2. India</a:t>
                      </a:r>
                    </a:p>
                  </a:txBody>
                  <a:tcPr>
                    <a:noFill/>
                    <a:lnL>
                      <a:noFill/>
                    </a:lnL>
                    <a:lnR>
                      <a:noFill/>
                    </a:lnR>
                    <a:lnT>
                      <a:noFill/>
                    </a:lnT>
                    <a:lnB>
                      <a:noFill/>
                    </a:lnB>
                  </a:tcPr>
                </a:tc>
                <a:tc>
                  <a:txBody>
                    <a:bodyPr/>
                    <a:lstStyle/>
                    <a:p>
                      <a:pPr>
                        <a:defRPr sz="1100" b="0">
                          <a:solidFill>
                            <a:srgbClr val="000000"/>
                          </a:solidFill>
                          <a:latin typeface="Calibri"/>
                        </a:defRPr>
                      </a:pPr>
                      <a:r>
                        <a:t>                    16.1.1. Company Overview</a:t>
                      </a:r>
                    </a:p>
                  </a:txBody>
                  <a:tcPr>
                    <a:noFill/>
                    <a:lnL>
                      <a:noFill/>
                    </a:lnL>
                    <a:lnR>
                      <a:noFill/>
                    </a:lnR>
                    <a:lnT>
                      <a:noFill/>
                    </a:lnT>
                    <a:lnB>
                      <a:noFill/>
                    </a:lnB>
                  </a:tcPr>
                </a:tc>
              </a:tr>
              <a:tr h="297180">
                <a:tc>
                  <a:txBody>
                    <a:bodyPr/>
                    <a:lstStyle/>
                    <a:p>
                      <a:pPr>
                        <a:defRPr sz="1100" b="0">
                          <a:solidFill>
                            <a:srgbClr val="000000"/>
                          </a:solidFill>
                          <a:latin typeface="Calibri"/>
                        </a:defRPr>
                      </a:pPr>
                      <a:r>
                        <a:t>                    14.3.3. Japan</a:t>
                      </a:r>
                    </a:p>
                  </a:txBody>
                  <a:tcPr>
                    <a:noFill/>
                    <a:lnL>
                      <a:noFill/>
                    </a:lnL>
                    <a:lnR>
                      <a:noFill/>
                    </a:lnR>
                    <a:lnT>
                      <a:noFill/>
                    </a:lnT>
                    <a:lnB>
                      <a:noFill/>
                    </a:lnB>
                  </a:tcPr>
                </a:tc>
                <a:tc>
                  <a:txBody>
                    <a:bodyPr/>
                    <a:lstStyle/>
                    <a:p>
                      <a:pPr>
                        <a:defRPr sz="1100" b="0">
                          <a:solidFill>
                            <a:srgbClr val="000000"/>
                          </a:solidFill>
                          <a:latin typeface="Calibri"/>
                        </a:defRPr>
                      </a:pPr>
                      <a:r>
                        <a:t>                    16.1.2. Product Portfolio Overview</a:t>
                      </a:r>
                    </a:p>
                  </a:txBody>
                  <a:tcPr>
                    <a:noFill/>
                    <a:lnL>
                      <a:noFill/>
                    </a:lnL>
                    <a:lnR>
                      <a:noFill/>
                    </a:lnR>
                    <a:lnT>
                      <a:noFill/>
                    </a:lnT>
                    <a:lnB>
                      <a:noFill/>
                    </a:lnB>
                  </a:tcPr>
                </a:tc>
              </a:tr>
              <a:tr h="297180">
                <a:tc>
                  <a:txBody>
                    <a:bodyPr/>
                    <a:lstStyle/>
                    <a:p>
                      <a:pPr>
                        <a:defRPr sz="1100" b="0">
                          <a:solidFill>
                            <a:srgbClr val="000000"/>
                          </a:solidFill>
                          <a:latin typeface="Calibri"/>
                        </a:defRPr>
                      </a:pPr>
                      <a:r>
                        <a:t>                    14.3.4. South Korea</a:t>
                      </a:r>
                    </a:p>
                  </a:txBody>
                  <a:tcPr>
                    <a:noFill/>
                    <a:lnL>
                      <a:noFill/>
                    </a:lnL>
                    <a:lnR>
                      <a:noFill/>
                    </a:lnR>
                    <a:lnT>
                      <a:noFill/>
                    </a:lnT>
                    <a:lnB>
                      <a:noFill/>
                    </a:lnB>
                  </a:tcPr>
                </a:tc>
                <a:tc>
                  <a:txBody>
                    <a:bodyPr/>
                    <a:lstStyle/>
                    <a:p>
                      <a:pPr>
                        <a:defRPr sz="1100" b="0">
                          <a:solidFill>
                            <a:srgbClr val="000000"/>
                          </a:solidFill>
                          <a:latin typeface="Calibri"/>
                        </a:defRPr>
                      </a:pPr>
                      <a:r>
                        <a:t>                    16.1.3. Financial Overview</a:t>
                      </a:r>
                    </a:p>
                  </a:txBody>
                  <a:tcPr>
                    <a:noFill/>
                    <a:lnL>
                      <a:noFill/>
                    </a:lnL>
                    <a:lnR>
                      <a:noFill/>
                    </a:lnR>
                    <a:lnT>
                      <a:noFill/>
                    </a:lnT>
                    <a:lnB>
                      <a:noFill/>
                    </a:lnB>
                  </a:tcPr>
                </a:tc>
              </a:tr>
              <a:tr h="297180">
                <a:tc>
                  <a:txBody>
                    <a:bodyPr/>
                    <a:lstStyle/>
                    <a:p>
                      <a:pPr>
                        <a:defRPr sz="1100" b="0">
                          <a:solidFill>
                            <a:srgbClr val="000000"/>
                          </a:solidFill>
                          <a:latin typeface="Calibri"/>
                        </a:defRPr>
                      </a:pPr>
                      <a:r>
                        <a:t>                    14.3.5. Rest of Asia Pacific</a:t>
                      </a:r>
                    </a:p>
                  </a:txBody>
                  <a:tcPr>
                    <a:noFill/>
                    <a:lnL>
                      <a:noFill/>
                    </a:lnL>
                    <a:lnR>
                      <a:noFill/>
                    </a:lnR>
                    <a:lnT>
                      <a:noFill/>
                    </a:lnT>
                    <a:lnB>
                      <a:noFill/>
                    </a:lnB>
                  </a:tcPr>
                </a:tc>
                <a:tc>
                  <a:txBody>
                    <a:bodyPr/>
                    <a:lstStyle/>
                    <a:p>
                      <a:pPr>
                        <a:defRPr sz="1100" b="0">
                          <a:solidFill>
                            <a:srgbClr val="000000"/>
                          </a:solidFill>
                          <a:latin typeface="Calibri"/>
                        </a:defRPr>
                      </a:pPr>
                      <a:r>
                        <a:t>                    16.1.4. Key Developments</a:t>
                      </a:r>
                    </a:p>
                  </a:txBody>
                  <a:tcPr>
                    <a:noFill/>
                    <a:lnL>
                      <a:noFill/>
                    </a:lnL>
                    <a:lnR>
                      <a:noFill/>
                    </a:lnR>
                    <a:lnT>
                      <a:noFill/>
                    </a:lnT>
                    <a:lnB>
                      <a:noFill/>
                    </a:lnB>
                  </a:tcPr>
                </a:tc>
              </a:tr>
              <a:tr h="297180">
                <a:tc>
                  <a:txBody>
                    <a:bodyPr/>
                    <a:lstStyle/>
                    <a:p>
                      <a:pPr>
                        <a:defRPr sz="1100" b="0">
                          <a:solidFill>
                            <a:srgbClr val="000000"/>
                          </a:solidFill>
                          <a:latin typeface="Calibri"/>
                        </a:defRPr>
                      </a:pPr>
                      <a:r>
                        <a:t>          14.4. Latin America (By Card Type, By Vehicle Type, By Technology, By Fleet Operator, By Subscription Type, By Fuel Type, By Application, By Sales Channel)</a:t>
                      </a:r>
                    </a:p>
                  </a:txBody>
                  <a:tcPr>
                    <a:noFill/>
                    <a:lnL>
                      <a:noFill/>
                    </a:lnL>
                    <a:lnR>
                      <a:noFill/>
                    </a:lnR>
                    <a:lnT>
                      <a:noFill/>
                    </a:lnT>
                    <a:lnB>
                      <a:noFill/>
                    </a:lnB>
                  </a:tcPr>
                </a:tc>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297180">
                <a:tc>
                  <a:txBody>
                    <a:bodyPr/>
                    <a:lstStyle/>
                    <a:p>
                      <a:pPr>
                        <a:defRPr sz="1100" b="0">
                          <a:solidFill>
                            <a:srgbClr val="000000"/>
                          </a:solidFill>
                          <a:latin typeface="Calibri"/>
                        </a:defRPr>
                      </a:pPr>
                      <a:r>
                        <a:t>                    14.4.1. Brazil</a:t>
                      </a:r>
                    </a:p>
                  </a:txBody>
                  <a:tcPr>
                    <a:noFill/>
                    <a:lnL>
                      <a:noFill/>
                    </a:lnL>
                    <a:lnR>
                      <a:noFill/>
                    </a:lnR>
                    <a:lnT>
                      <a:noFill/>
                    </a:lnT>
                    <a:lnB>
                      <a:noFill/>
                    </a:lnB>
                  </a:tcPr>
                </a:tc>
                <a:tc>
                  <a:txBody>
                    <a:bodyPr/>
                    <a:lstStyle/>
                    <a:p>
                      <a:pPr>
                        <a:defRPr sz="1100" b="0">
                          <a:solidFill>
                            <a:srgbClr val="000000"/>
                          </a:solidFill>
                          <a:latin typeface="Calibri"/>
                        </a:defRPr>
                      </a:pPr>
                      <a:r>
                        <a:t>          16.2. ExxonMobil Corporation</a:t>
                      </a:r>
                    </a:p>
                  </a:txBody>
                  <a:tcPr>
                    <a:noFill/>
                    <a:lnL>
                      <a:noFill/>
                    </a:lnL>
                    <a:lnR>
                      <a:noFill/>
                    </a:lnR>
                    <a:lnT>
                      <a:noFill/>
                    </a:lnT>
                    <a:lnB>
                      <a:noFill/>
                    </a:lnB>
                  </a:tcPr>
                </a:tc>
              </a:tr>
              <a:tr h="297180">
                <a:tc>
                  <a:txBody>
                    <a:bodyPr/>
                    <a:lstStyle/>
                    <a:p>
                      <a:pPr>
                        <a:defRPr sz="1100" b="0">
                          <a:solidFill>
                            <a:srgbClr val="000000"/>
                          </a:solidFill>
                          <a:latin typeface="Calibri"/>
                        </a:defRPr>
                      </a:pPr>
                      <a:r>
                        <a:t>                    14.4.2. Mexico</a:t>
                      </a:r>
                    </a:p>
                  </a:txBody>
                  <a:tcPr>
                    <a:noFill/>
                    <a:lnL>
                      <a:noFill/>
                    </a:lnL>
                    <a:lnR>
                      <a:noFill/>
                    </a:lnR>
                    <a:lnT>
                      <a:noFill/>
                    </a:lnT>
                    <a:lnB>
                      <a:noFill/>
                    </a:lnB>
                  </a:tcPr>
                </a:tc>
                <a:tc>
                  <a:txBody>
                    <a:bodyPr/>
                    <a:lstStyle/>
                    <a:p>
                      <a:pPr>
                        <a:defRPr sz="1100" b="0">
                          <a:solidFill>
                            <a:srgbClr val="000000"/>
                          </a:solidFill>
                          <a:latin typeface="Calibri"/>
                        </a:defRPr>
                      </a:pPr>
                      <a:r>
                        <a:t>          16.3. BP plc</a:t>
                      </a:r>
                    </a:p>
                  </a:txBody>
                  <a:tcPr>
                    <a:noFill/>
                    <a:lnL>
                      <a:noFill/>
                    </a:lnL>
                    <a:lnR>
                      <a:noFill/>
                    </a:lnR>
                    <a:lnT>
                      <a:noFill/>
                    </a:lnT>
                    <a:lnB>
                      <a:noFill/>
                    </a:lnB>
                  </a:tcPr>
                </a:tc>
              </a:tr>
              <a:tr h="297180">
                <a:tc>
                  <a:txBody>
                    <a:bodyPr/>
                    <a:lstStyle/>
                    <a:p>
                      <a:pPr>
                        <a:defRPr sz="1100" b="0">
                          <a:solidFill>
                            <a:srgbClr val="000000"/>
                          </a:solidFill>
                          <a:latin typeface="Calibri"/>
                        </a:defRPr>
                      </a:pPr>
                      <a:r>
                        <a:t>                    14.4.3. Rest of Latin America</a:t>
                      </a:r>
                    </a:p>
                  </a:txBody>
                  <a:tcPr>
                    <a:noFill/>
                    <a:lnL>
                      <a:noFill/>
                    </a:lnL>
                    <a:lnR>
                      <a:noFill/>
                    </a:lnR>
                    <a:lnT>
                      <a:noFill/>
                    </a:lnT>
                    <a:lnB>
                      <a:noFill/>
                    </a:lnB>
                  </a:tcPr>
                </a:tc>
                <a:tc>
                  <a:txBody>
                    <a:bodyPr/>
                    <a:lstStyle/>
                    <a:p>
                      <a:pPr>
                        <a:defRPr sz="1100" b="0">
                          <a:solidFill>
                            <a:srgbClr val="000000"/>
                          </a:solidFill>
                          <a:latin typeface="Calibri"/>
                        </a:defRPr>
                      </a:pPr>
                      <a:r>
                        <a:t>          16.4. Chevron Corporation</a:t>
                      </a:r>
                    </a:p>
                  </a:txBody>
                  <a:tcPr>
                    <a:noFill/>
                    <a:lnL>
                      <a:noFill/>
                    </a:lnL>
                    <a:lnR>
                      <a:noFill/>
                    </a:lnR>
                    <a:lnT>
                      <a:noFill/>
                    </a:lnT>
                    <a:lnB>
                      <a:noFill/>
                    </a:lnB>
                  </a:tcPr>
                </a:tc>
              </a:tr>
              <a:tr h="297180">
                <a:tc>
                  <a:txBody>
                    <a:bodyPr/>
                    <a:lstStyle/>
                    <a:p>
                      <a:pPr>
                        <a:defRPr sz="1100" b="0">
                          <a:solidFill>
                            <a:srgbClr val="000000"/>
                          </a:solidFill>
                          <a:latin typeface="Calibri"/>
                        </a:defRPr>
                      </a:pPr>
                      <a:r>
                        <a:t>          14.5. Middle East &amp; Africa (By Card Type, By Vehicle Type, By Technology, By Fleet Operator, By Subscription Type, By Fuel Type, By Application, By Sales Channel)</a:t>
                      </a:r>
                    </a:p>
                  </a:txBody>
                  <a:tcPr>
                    <a:noFill/>
                    <a:lnL>
                      <a:noFill/>
                    </a:lnL>
                    <a:lnR>
                      <a:noFill/>
                    </a:lnR>
                    <a:lnT>
                      <a:noFill/>
                    </a:lnT>
                    <a:lnB>
                      <a:noFill/>
                    </a:lnB>
                  </a:tcPr>
                </a:tc>
                <a:tc>
                  <a:txBody>
                    <a:bodyPr/>
                    <a:lstStyle/>
                    <a:p>
                      <a:pPr>
                        <a:defRPr sz="1100" b="0">
                          <a:solidFill>
                            <a:srgbClr val="000000"/>
                          </a:solidFill>
                          <a:latin typeface="Calibri"/>
                        </a:defRPr>
                      </a:pPr>
                      <a:r>
                        <a:t>          16.5. ConocoPhillips</a:t>
                      </a:r>
                    </a:p>
                  </a:txBody>
                  <a:tcPr>
                    <a:noFill/>
                    <a:lnL>
                      <a:noFill/>
                    </a:lnL>
                    <a:lnR>
                      <a:noFill/>
                    </a:lnR>
                    <a:lnT>
                      <a:noFill/>
                    </a:lnT>
                    <a:lnB>
                      <a:noFill/>
                    </a:lnB>
                  </a:tcPr>
                </a:tc>
              </a:tr>
              <a:tr h="297180">
                <a:tc>
                  <a:txBody>
                    <a:bodyPr/>
                    <a:lstStyle/>
                    <a:p>
                      <a:pPr>
                        <a:defRPr sz="1100" b="0">
                          <a:solidFill>
                            <a:srgbClr val="000000"/>
                          </a:solidFill>
                          <a:latin typeface="Calibri"/>
                        </a:defRPr>
                      </a:pPr>
                      <a:r>
                        <a:t>                    14.5.1. GCC Countries</a:t>
                      </a:r>
                    </a:p>
                  </a:txBody>
                  <a:tcPr>
                    <a:noFill/>
                    <a:lnL>
                      <a:noFill/>
                    </a:lnL>
                    <a:lnR>
                      <a:noFill/>
                    </a:lnR>
                    <a:lnT>
                      <a:noFill/>
                    </a:lnT>
                    <a:lnB>
                      <a:noFill/>
                    </a:lnB>
                  </a:tcPr>
                </a:tc>
                <a:tc>
                  <a:txBody>
                    <a:bodyPr/>
                    <a:lstStyle/>
                    <a:p>
                      <a:pPr>
                        <a:defRPr sz="1100" b="0">
                          <a:solidFill>
                            <a:srgbClr val="000000"/>
                          </a:solidFill>
                          <a:latin typeface="Calibri"/>
                        </a:defRPr>
                      </a:pPr>
                      <a:r>
                        <a:t>          16.6. Total S.A.</a:t>
                      </a:r>
                    </a:p>
                  </a:txBody>
                  <a:tcPr>
                    <a:noFill/>
                    <a:lnL>
                      <a:noFill/>
                    </a:lnL>
                    <a:lnR>
                      <a:noFill/>
                    </a:lnR>
                    <a:lnT>
                      <a:noFill/>
                    </a:lnT>
                    <a:lnB>
                      <a:noFill/>
                    </a:lnB>
                  </a:tcPr>
                </a:tc>
              </a:tr>
              <a:tr h="297180">
                <a:tc>
                  <a:txBody>
                    <a:bodyPr/>
                    <a:lstStyle/>
                    <a:p>
                      <a:pPr>
                        <a:defRPr sz="1100" b="0">
                          <a:solidFill>
                            <a:srgbClr val="000000"/>
                          </a:solidFill>
                          <a:latin typeface="Calibri"/>
                        </a:defRPr>
                      </a:pPr>
                      <a:r>
                        <a:t>                    14.5.2. South Africa</a:t>
                      </a:r>
                    </a:p>
                  </a:txBody>
                  <a:tcPr>
                    <a:noFill/>
                    <a:lnL>
                      <a:noFill/>
                    </a:lnL>
                    <a:lnR>
                      <a:noFill/>
                    </a:lnR>
                    <a:lnT>
                      <a:noFill/>
                    </a:lnT>
                    <a:lnB>
                      <a:noFill/>
                    </a:lnB>
                  </a:tcPr>
                </a:tc>
                <a:tc>
                  <a:txBody>
                    <a:bodyPr/>
                    <a:lstStyle/>
                    <a:p>
                      <a:pPr>
                        <a:defRPr sz="1100" b="0">
                          <a:solidFill>
                            <a:srgbClr val="000000"/>
                          </a:solidFill>
                          <a:latin typeface="Calibri"/>
                        </a:defRPr>
                      </a:pPr>
                      <a:r>
                        <a:t>          16.7. WEX Inc.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16.8. FleetCoral Solutions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16.9. Voyager Fleet Systems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16.10. DKV Euro Service GmbH &amp; Co.</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17.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Fuel Cards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